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6" r:id="rId1"/>
  </p:sldMasterIdLst>
  <p:notesMasterIdLst>
    <p:notesMasterId r:id="rId3"/>
  </p:notesMasterIdLst>
  <p:sldIdLst>
    <p:sldId id="262" r:id="rId2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9933"/>
    <a:srgbClr val="000000"/>
    <a:srgbClr val="66FF99"/>
    <a:srgbClr val="009900"/>
    <a:srgbClr val="66FF66"/>
    <a:srgbClr val="99FF66"/>
    <a:srgbClr val="C40000"/>
    <a:srgbClr val="FF5050"/>
    <a:srgbClr val="FF2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3" autoAdjust="0"/>
    <p:restoredTop sz="94660" autoAdjust="0"/>
  </p:normalViewPr>
  <p:slideViewPr>
    <p:cSldViewPr>
      <p:cViewPr varScale="1">
        <p:scale>
          <a:sx n="66" d="100"/>
          <a:sy n="66" d="100"/>
        </p:scale>
        <p:origin x="1512" y="90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786" cy="498693"/>
          </a:xfrm>
          <a:prstGeom prst="rect">
            <a:avLst/>
          </a:prstGeom>
        </p:spPr>
        <p:txBody>
          <a:bodyPr vert="horz" lIns="91556" tIns="45778" rIns="91556" bIns="45778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1"/>
            <a:ext cx="2949786" cy="498693"/>
          </a:xfrm>
          <a:prstGeom prst="rect">
            <a:avLst/>
          </a:prstGeom>
        </p:spPr>
        <p:txBody>
          <a:bodyPr vert="horz" lIns="91556" tIns="45778" rIns="91556" bIns="45778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2024/11/18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6" tIns="45778" rIns="91556" bIns="4577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556" tIns="45778" rIns="91556" bIns="4577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50"/>
            <a:ext cx="2949786" cy="498692"/>
          </a:xfrm>
          <a:prstGeom prst="rect">
            <a:avLst/>
          </a:prstGeom>
        </p:spPr>
        <p:txBody>
          <a:bodyPr vert="horz" lIns="91556" tIns="45778" rIns="91556" bIns="45778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50"/>
            <a:ext cx="2949786" cy="498692"/>
          </a:xfrm>
          <a:prstGeom prst="rect">
            <a:avLst/>
          </a:prstGeom>
        </p:spPr>
        <p:txBody>
          <a:bodyPr vert="horz" lIns="91556" tIns="45778" rIns="91556" bIns="45778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片側の 2 つの角を丸めた四角形 30"/>
          <p:cNvSpPr/>
          <p:nvPr/>
        </p:nvSpPr>
        <p:spPr>
          <a:xfrm>
            <a:off x="323830" y="523080"/>
            <a:ext cx="7092349" cy="8408232"/>
          </a:xfrm>
          <a:prstGeom prst="round2SameRect">
            <a:avLst>
              <a:gd name="adj1" fmla="val 11932"/>
              <a:gd name="adj2" fmla="val 0"/>
            </a:avLst>
          </a:prstGeom>
          <a:ln w="76200">
            <a:solidFill>
              <a:srgbClr val="00B0F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5533403" y="619600"/>
            <a:ext cx="11416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土 地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5419408" y="6293039"/>
            <a:ext cx="1334960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000"/>
              </a:lnSpc>
            </a:pPr>
            <a:r>
              <a:rPr lang="ja-JP" altLang="en-US" sz="4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高価</a:t>
            </a:r>
          </a:p>
          <a:p>
            <a:pPr>
              <a:lnSpc>
                <a:spcPts val="5000"/>
              </a:lnSpc>
            </a:pPr>
            <a:r>
              <a:rPr lang="ja-JP" altLang="en-US" sz="4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買取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34063" y="808114"/>
            <a:ext cx="6338719" cy="1200329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b="1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latin typeface="ＭＳ 明朝" pitchFamily="17" charset="-128"/>
                <a:ea typeface="HG丸ｺﾞｼｯｸM-PRO" pitchFamily="50" charset="-128"/>
                <a:cs typeface="Times New Roman" pitchFamily="18" charset="0"/>
              </a:rPr>
              <a:t>令和６年度　訪問看護推進事業　訪問看護ステーション支援事業</a:t>
            </a:r>
            <a:endParaRPr lang="en-US" altLang="ja-JP" sz="1600" b="1" dirty="0">
              <a:ln>
                <a:solidFill>
                  <a:schemeClr val="tx1"/>
                </a:solidFill>
              </a:ln>
              <a:solidFill>
                <a:schemeClr val="accent4"/>
              </a:solidFill>
              <a:latin typeface="ＭＳ 明朝" pitchFamily="17" charset="-128"/>
              <a:ea typeface="HG丸ｺﾞｼｯｸM-PRO" pitchFamily="50" charset="-128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b="1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latin typeface="ＭＳ 明朝" pitchFamily="17" charset="-128"/>
                <a:ea typeface="HG丸ｺﾞｼｯｸM-PRO" pitchFamily="50" charset="-128"/>
                <a:cs typeface="Times New Roman" pitchFamily="18" charset="0"/>
              </a:rPr>
              <a:t>人材育成に関する研修会</a:t>
            </a:r>
            <a:endParaRPr lang="en-US" altLang="ja-JP" sz="1600" b="1" dirty="0">
              <a:ln>
                <a:solidFill>
                  <a:schemeClr val="tx1"/>
                </a:solidFill>
              </a:ln>
              <a:solidFill>
                <a:schemeClr val="accent4"/>
              </a:solidFill>
              <a:latin typeface="ＭＳ 明朝" pitchFamily="17" charset="-128"/>
              <a:ea typeface="HG丸ｺﾞｼｯｸM-PRO" pitchFamily="50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n/>
                <a:solidFill>
                  <a:schemeClr val="accent4"/>
                </a:solidFill>
                <a:latin typeface="ＭＳ 明朝" pitchFamily="17" charset="-128"/>
                <a:ea typeface="HG丸ｺﾞｼｯｸM-PRO" pitchFamily="50" charset="-128"/>
                <a:cs typeface="Times New Roman" pitchFamily="18" charset="0"/>
              </a:rPr>
              <a:t>世代を超えて成長する訪問看護師　</a:t>
            </a:r>
            <a:r>
              <a:rPr lang="ja-JP" altLang="en-US" sz="4000" b="1" dirty="0">
                <a:ln/>
                <a:solidFill>
                  <a:schemeClr val="accent4"/>
                </a:solidFill>
                <a:latin typeface="ＭＳ 明朝" pitchFamily="17" charset="-128"/>
                <a:ea typeface="HG丸ｺﾞｼｯｸM-PRO" pitchFamily="50" charset="-128"/>
                <a:cs typeface="Times New Roman" pitchFamily="18" charset="0"/>
              </a:rPr>
              <a:t>　　　　　　　　　　　　　　</a:t>
            </a:r>
            <a:endParaRPr kumimoji="1" lang="ja-JP" sz="1800" b="1" i="0" u="none" strike="noStrike" normalizeH="0" baseline="0" dirty="0">
              <a:ln/>
              <a:solidFill>
                <a:schemeClr val="accent4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1734035" y="5767074"/>
            <a:ext cx="49475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45720" rIns="36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ja-JP" altLang="en-US" sz="1400" b="1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北海道内の訪問看護師及び病院等に勤務する看護師</a:t>
            </a:r>
            <a:endParaRPr lang="en-US" altLang="ja-JP" sz="1600" b="1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419408" y="6633720"/>
            <a:ext cx="132397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100" kern="100" dirty="0">
                <a:ea typeface="HG丸ｺﾞｼｯｸM-PRO"/>
                <a:cs typeface="Times New Roman"/>
              </a:rPr>
              <a:t>〔プログラム〕</a:t>
            </a:r>
            <a:endParaRPr lang="ja-JP" altLang="en-US" sz="11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03370" y="2235095"/>
            <a:ext cx="1112912" cy="376238"/>
          </a:xfrm>
          <a:prstGeom prst="roundRect">
            <a:avLst>
              <a:gd name="adj" fmla="val 31695"/>
            </a:avLst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4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 P丸ゴシック体M" pitchFamily="50" charset="-128"/>
                <a:ea typeface="AR P丸ゴシック体M" pitchFamily="50" charset="-128"/>
              </a:rPr>
              <a:t>日</a:t>
            </a:r>
            <a:r>
              <a:rPr lang="ja-JP" altLang="en-US" sz="14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 P丸ゴシック体M" pitchFamily="50" charset="-128"/>
                <a:ea typeface="AR P丸ゴシック体M" pitchFamily="50" charset="-128"/>
              </a:rPr>
              <a:t>　</a:t>
            </a:r>
            <a:r>
              <a:rPr kumimoji="1" lang="ja-JP" altLang="en-US" sz="14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 P丸ゴシック体M" pitchFamily="50" charset="-128"/>
                <a:ea typeface="AR P丸ゴシック体M" pitchFamily="50" charset="-128"/>
              </a:rPr>
              <a:t>時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8114" y="2970588"/>
            <a:ext cx="1152128" cy="376238"/>
          </a:xfrm>
          <a:prstGeom prst="roundRect">
            <a:avLst>
              <a:gd name="adj" fmla="val 31695"/>
            </a:avLst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dist"/>
            <a:r>
              <a:rPr lang="ja-JP" altLang="en-US" sz="14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 P丸ゴシック体M" pitchFamily="50" charset="-128"/>
                <a:ea typeface="AR P丸ゴシック体M" pitchFamily="50" charset="-128"/>
              </a:rPr>
              <a:t>開催方法</a:t>
            </a:r>
            <a:endParaRPr kumimoji="1" lang="ja-JP" altLang="en-US" sz="14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 P丸ゴシック体M" pitchFamily="50" charset="-128"/>
              <a:ea typeface="AR P丸ゴシック体M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60846" y="5634263"/>
            <a:ext cx="1152128" cy="376238"/>
          </a:xfrm>
          <a:prstGeom prst="roundRect">
            <a:avLst>
              <a:gd name="adj" fmla="val 31695"/>
            </a:avLst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4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 P丸ゴシック体M" pitchFamily="50" charset="-128"/>
                <a:ea typeface="AR P丸ゴシック体M" pitchFamily="50" charset="-128"/>
              </a:rPr>
              <a:t>対象者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291804" y="9003529"/>
            <a:ext cx="7124375" cy="169878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777514"/>
            <a:r>
              <a:rPr lang="ja-JP" altLang="en-US" sz="2000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ＭＳ 明朝"/>
                <a:ea typeface="HG丸ｺﾞｼｯｸM-PRO"/>
                <a:cs typeface="Times New Roman"/>
              </a:rPr>
              <a:t>北海道訪問看護ステーションサポートセンター</a:t>
            </a:r>
            <a:endParaRPr lang="en-US" altLang="ja-JP" sz="2000" kern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ＭＳ 明朝"/>
              <a:ea typeface="HG丸ｺﾞｼｯｸM-PRO"/>
              <a:cs typeface="Times New Roman"/>
            </a:endParaRPr>
          </a:p>
          <a:p>
            <a:pPr lvl="0" algn="ctr" defTabSz="777514"/>
            <a:r>
              <a:rPr lang="en-US" altLang="ja-JP" sz="1600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ＭＳ 明朝"/>
                <a:ea typeface="HG丸ｺﾞｼｯｸM-PRO"/>
                <a:cs typeface="Times New Roman"/>
              </a:rPr>
              <a:t>(</a:t>
            </a:r>
            <a:r>
              <a:rPr lang="ja-JP" altLang="en-US" sz="1600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ＭＳ 明朝"/>
                <a:ea typeface="HG丸ｺﾞｼｯｸM-PRO"/>
                <a:cs typeface="Times New Roman"/>
              </a:rPr>
              <a:t>一般社団法人</a:t>
            </a:r>
            <a:r>
              <a:rPr lang="en-US" altLang="ja-JP" sz="1600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ＭＳ 明朝"/>
                <a:ea typeface="HG丸ｺﾞｼｯｸM-PRO"/>
                <a:cs typeface="Times New Roman"/>
              </a:rPr>
              <a:t> </a:t>
            </a:r>
            <a:r>
              <a:rPr lang="ja-JP" altLang="en-US" sz="1600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ＭＳ 明朝"/>
                <a:ea typeface="HG丸ｺﾞｼｯｸM-PRO"/>
                <a:cs typeface="Times New Roman"/>
              </a:rPr>
              <a:t>北海道総合在宅ケア事業団</a:t>
            </a:r>
            <a:r>
              <a:rPr lang="en-US" altLang="ja-JP" sz="1600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ＭＳ 明朝"/>
                <a:ea typeface="HG丸ｺﾞｼｯｸM-PRO"/>
                <a:cs typeface="Times New Roman"/>
              </a:rPr>
              <a:t>)</a:t>
            </a:r>
            <a:r>
              <a:rPr lang="ja-JP" altLang="en-US" sz="1600" kern="100" spc="-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ＭＳ 明朝"/>
                <a:ea typeface="HG丸ｺﾞｼｯｸM-PRO"/>
                <a:cs typeface="Times New Roman"/>
              </a:rPr>
              <a:t>　</a:t>
            </a:r>
            <a:endParaRPr lang="ja-JP" altLang="en-US" sz="1600" kern="100" spc="-2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ＭＳ 明朝"/>
              <a:ea typeface="ＭＳ 明朝"/>
              <a:cs typeface="Times New Roman"/>
            </a:endParaRPr>
          </a:p>
          <a:p>
            <a:pPr lvl="0" algn="ctr" defTabSz="777514"/>
            <a:r>
              <a:rPr lang="ja-JP" altLang="en-US" sz="1600" kern="100" spc="-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ＭＳ 明朝"/>
                <a:ea typeface="HG丸ｺﾞｼｯｸM-PRO"/>
                <a:cs typeface="Times New Roman"/>
              </a:rPr>
              <a:t>ＴＥＬ：０１１－２８１－２１２０</a:t>
            </a:r>
            <a:r>
              <a:rPr lang="ja-JP" altLang="en-US" sz="1400" kern="100" spc="-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ＭＳ 明朝"/>
                <a:ea typeface="HG丸ｺﾞｼｯｸM-PRO"/>
                <a:cs typeface="Times New Roman"/>
              </a:rPr>
              <a:t>　</a:t>
            </a:r>
            <a:r>
              <a:rPr lang="ja-JP" altLang="en-US" sz="1600" kern="100" spc="-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ＭＳ 明朝"/>
                <a:ea typeface="HG丸ｺﾞｼｯｸM-PRO"/>
                <a:cs typeface="Times New Roman"/>
              </a:rPr>
              <a:t>ＦＡＸ：０１１－２８１－２１６５</a:t>
            </a:r>
            <a:endParaRPr lang="ja-JP" altLang="en-US" sz="1600" kern="100" spc="-2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ＭＳ 明朝"/>
              <a:ea typeface="ＭＳ 明朝"/>
              <a:cs typeface="Times New Roman"/>
            </a:endParaRPr>
          </a:p>
          <a:p>
            <a:pPr lvl="0" algn="ctr" defTabSz="777514"/>
            <a:r>
              <a:rPr lang="en-US" altLang="ja-JP" sz="1400" kern="100" spc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  <a:cs typeface="Times New Roman"/>
              </a:rPr>
              <a:t>http://hghi.or.jp </a:t>
            </a:r>
            <a:r>
              <a:rPr lang="ja-JP" altLang="en-US" sz="1400" kern="100" spc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  <a:cs typeface="Times New Roman"/>
              </a:rPr>
              <a:t>　</a:t>
            </a:r>
            <a:r>
              <a:rPr lang="en-US" altLang="ja-JP" sz="1400" kern="100" spc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HG丸ｺﾞｼｯｸM-PRO"/>
                <a:ea typeface="ＭＳ 明朝"/>
                <a:cs typeface="Times New Roman"/>
              </a:rPr>
              <a:t>E-mail</a:t>
            </a:r>
            <a:r>
              <a:rPr lang="ja-JP" altLang="en-US" sz="1400" kern="100" spc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ＭＳ 明朝"/>
                <a:ea typeface="HG丸ｺﾞｼｯｸM-PRO"/>
                <a:cs typeface="Times New Roman"/>
              </a:rPr>
              <a:t>：</a:t>
            </a:r>
            <a:r>
              <a:rPr lang="en-US" altLang="ja-JP" sz="1400" kern="100" spc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support</a:t>
            </a:r>
            <a:r>
              <a:rPr lang="en-US" altLang="ja-JP" sz="1400" kern="100" spc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HG丸ｺﾞｼｯｸM-PRO"/>
                <a:ea typeface="ＭＳ 明朝"/>
                <a:cs typeface="Times New Roman"/>
              </a:rPr>
              <a:t>@hghi.or.jp</a:t>
            </a:r>
            <a:endParaRPr lang="ja-JP" altLang="en-US" sz="1400" kern="1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  <a:cs typeface="Times New Roman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935459" y="8115133"/>
            <a:ext cx="3330588" cy="6955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spc="300" dirty="0">
                <a:ln w="317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72000"/>
                    </a:prstClr>
                  </a:outerShdw>
                </a:effectLst>
                <a:latin typeface="AR P丸ゴシック体M" pitchFamily="50" charset="-128"/>
                <a:ea typeface="AR P丸ゴシック体M" pitchFamily="50" charset="-128"/>
              </a:rPr>
              <a:t>申込締切</a:t>
            </a:r>
            <a:endParaRPr lang="en-US" altLang="ja-JP" sz="1600" b="1" spc="300" dirty="0">
              <a:ln w="317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72000"/>
                  </a:prstClr>
                </a:outerShdw>
              </a:effectLst>
              <a:latin typeface="AR P丸ゴシック体M" pitchFamily="50" charset="-128"/>
              <a:ea typeface="AR P丸ゴシック体M" pitchFamily="50" charset="-128"/>
            </a:endParaRPr>
          </a:p>
          <a:p>
            <a:pPr algn="dist"/>
            <a:r>
              <a:rPr lang="ja-JP" altLang="en-US" sz="1800" b="1" spc="300" dirty="0">
                <a:ln w="317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72000"/>
                    </a:prstClr>
                  </a:outerShdw>
                </a:effectLst>
                <a:latin typeface="AR P丸ゴシック体M" pitchFamily="50" charset="-128"/>
                <a:ea typeface="AR P丸ゴシック体M" pitchFamily="50" charset="-128"/>
              </a:rPr>
              <a:t>令和７年１月６日</a:t>
            </a:r>
            <a:r>
              <a:rPr lang="en-US" altLang="ja-JP" sz="1800" b="1" spc="300" dirty="0">
                <a:ln w="317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72000"/>
                    </a:prstClr>
                  </a:outerShdw>
                </a:effectLst>
                <a:latin typeface="AR P丸ゴシック体M" pitchFamily="50" charset="-128"/>
                <a:ea typeface="AR P丸ゴシック体M" pitchFamily="50" charset="-128"/>
              </a:rPr>
              <a:t>(</a:t>
            </a:r>
            <a:r>
              <a:rPr lang="ja-JP" altLang="en-US" sz="1800" b="1" spc="300" dirty="0">
                <a:ln w="317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72000"/>
                    </a:prstClr>
                  </a:outerShdw>
                </a:effectLst>
                <a:latin typeface="AR P丸ゴシック体M" pitchFamily="50" charset="-128"/>
                <a:ea typeface="AR P丸ゴシック体M" pitchFamily="50" charset="-128"/>
              </a:rPr>
              <a:t>月</a:t>
            </a:r>
            <a:r>
              <a:rPr lang="en-US" altLang="ja-JP" sz="1800" b="1" spc="300" dirty="0">
                <a:ln w="317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72000"/>
                    </a:prstClr>
                  </a:outerShdw>
                </a:effectLst>
                <a:latin typeface="AR P丸ゴシック体M" pitchFamily="50" charset="-128"/>
                <a:ea typeface="AR P丸ゴシック体M" pitchFamily="50" charset="-128"/>
              </a:rPr>
              <a:t>)</a:t>
            </a:r>
          </a:p>
          <a:p>
            <a:pPr algn="dist"/>
            <a:endParaRPr kumimoji="1" lang="ja-JP" altLang="en-US" sz="1200" b="1" spc="300" dirty="0">
              <a:ln w="317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72000"/>
                  </a:prstClr>
                </a:outerShdw>
              </a:effectLst>
              <a:latin typeface="AR P丸ゴシック体M" pitchFamily="50" charset="-128"/>
              <a:ea typeface="AR P丸ゴシック体M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54050" y="9012450"/>
            <a:ext cx="2160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spc="-150" dirty="0">
                <a:ln w="12700">
                  <a:noFill/>
                  <a:prstDash val="solid"/>
                </a:ln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お問い合わせはこちら</a:t>
            </a:r>
            <a:endParaRPr lang="en-US" altLang="ja-JP" sz="1400" b="1" spc="-150" dirty="0">
              <a:ln w="12700">
                <a:noFill/>
                <a:prstDash val="solid"/>
              </a:ln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575419" y="7058357"/>
            <a:ext cx="28803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200" b="1" dirty="0">
              <a:ln w="3175">
                <a:noFill/>
              </a:ln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59395" y="10134376"/>
            <a:ext cx="69847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kumimoji="1"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36162" y="6123161"/>
            <a:ext cx="1080120" cy="376238"/>
          </a:xfrm>
          <a:prstGeom prst="roundRect">
            <a:avLst>
              <a:gd name="adj" fmla="val 31695"/>
            </a:avLst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4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 P丸ゴシック体M" pitchFamily="50" charset="-128"/>
                <a:ea typeface="AR P丸ゴシック体M" pitchFamily="50" charset="-128"/>
              </a:rPr>
              <a:t>参加費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2074071" y="6143452"/>
            <a:ext cx="10801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無　料</a:t>
            </a:r>
            <a:endParaRPr lang="en-US" altLang="ja-JP" sz="1400" b="1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</p:txBody>
      </p:sp>
      <p:pic>
        <p:nvPicPr>
          <p:cNvPr id="2" name="Picture 2" descr="Z:\◇本部共通\★企画調整係★\玉山さんからの引き継ぎ\ホームページ（H24.2.6~）\更新データ\新事業団ＨＰ⑥　H28.5.11\image102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4239" y="2582898"/>
            <a:ext cx="1562945" cy="1080120"/>
          </a:xfrm>
          <a:prstGeom prst="rect">
            <a:avLst/>
          </a:prstGeom>
          <a:noFill/>
        </p:spPr>
      </p:pic>
      <p:pic>
        <p:nvPicPr>
          <p:cNvPr id="1026" name="Picture 2" descr="Z:\◇本部共通\★企画調整係★\玉山さんからの引き継ぎ\ホームページ（H24.2.6~）\更新データ\新事業団ＨＰ⑥　H28.5.11\image2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4859" y="6991687"/>
            <a:ext cx="1080120" cy="1112912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823369" y="2117288"/>
            <a:ext cx="476884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b="1" dirty="0">
                <a:ln>
                  <a:solidFill>
                    <a:srgbClr val="000000"/>
                  </a:solidFill>
                </a:ln>
                <a:solidFill>
                  <a:schemeClr val="accent4"/>
                </a:solidFill>
                <a:latin typeface="ＭＳ 明朝" pitchFamily="17" charset="-128"/>
                <a:ea typeface="HG丸ｺﾞｼｯｸM-PRO" pitchFamily="50" charset="-128"/>
                <a:cs typeface="Times New Roman" pitchFamily="18" charset="0"/>
              </a:rPr>
              <a:t>令和７</a:t>
            </a:r>
            <a:r>
              <a:rPr kumimoji="1" lang="ja-JP" altLang="en-US" sz="2800" b="1" i="0" u="none" strike="noStrike" normalizeH="0" dirty="0">
                <a:ln>
                  <a:solidFill>
                    <a:srgbClr val="000000"/>
                  </a:solidFill>
                </a:ln>
                <a:solidFill>
                  <a:schemeClr val="accent4"/>
                </a:solidFill>
                <a:latin typeface="ＭＳ 明朝" pitchFamily="17" charset="-128"/>
                <a:ea typeface="HG丸ｺﾞｼｯｸM-PRO" pitchFamily="50" charset="-128"/>
                <a:cs typeface="Times New Roman" pitchFamily="18" charset="0"/>
              </a:rPr>
              <a:t>年 １月</a:t>
            </a:r>
            <a:r>
              <a:rPr lang="ja-JP" altLang="en-US" sz="2800" b="1" dirty="0">
                <a:ln>
                  <a:solidFill>
                    <a:srgbClr val="000000"/>
                  </a:solidFill>
                </a:ln>
                <a:solidFill>
                  <a:schemeClr val="accent4"/>
                </a:solidFill>
                <a:latin typeface="ＭＳ 明朝" pitchFamily="17" charset="-128"/>
                <a:ea typeface="HG丸ｺﾞｼｯｸM-PRO" pitchFamily="50" charset="-128"/>
                <a:cs typeface="Times New Roman" pitchFamily="18" charset="0"/>
              </a:rPr>
              <a:t>２２日</a:t>
            </a:r>
            <a:r>
              <a:rPr kumimoji="1" lang="ja-JP" altLang="en-US" sz="2800" b="1" i="0" u="none" strike="noStrike" normalizeH="0" dirty="0">
                <a:ln>
                  <a:solidFill>
                    <a:srgbClr val="000000"/>
                  </a:solidFill>
                </a:ln>
                <a:solidFill>
                  <a:schemeClr val="accent4"/>
                </a:solidFill>
                <a:latin typeface="ＭＳ 明朝" pitchFamily="17" charset="-128"/>
                <a:ea typeface="HG丸ｺﾞｼｯｸM-PRO" pitchFamily="50" charset="-128"/>
                <a:cs typeface="Times New Roman" pitchFamily="18" charset="0"/>
              </a:rPr>
              <a:t>（水）</a:t>
            </a:r>
            <a:endParaRPr kumimoji="1" lang="en-US" altLang="ja-JP" sz="2800" b="1" i="0" u="none" strike="noStrike" normalizeH="0" dirty="0">
              <a:ln>
                <a:solidFill>
                  <a:srgbClr val="000000"/>
                </a:solidFill>
              </a:ln>
              <a:solidFill>
                <a:schemeClr val="accent4"/>
              </a:solidFill>
              <a:latin typeface="ＭＳ 明朝" pitchFamily="17" charset="-128"/>
              <a:ea typeface="HG丸ｺﾞｼｯｸM-PRO" pitchFamily="50" charset="-128"/>
              <a:cs typeface="Times New Roman" pitchFamily="18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800" b="1" i="0" u="none" strike="noStrike" normalizeH="0" dirty="0">
                <a:ln>
                  <a:solidFill>
                    <a:srgbClr val="000000"/>
                  </a:solidFill>
                </a:ln>
                <a:solidFill>
                  <a:schemeClr val="accent4"/>
                </a:solidFill>
                <a:latin typeface="ＭＳ 明朝" pitchFamily="17" charset="-128"/>
                <a:ea typeface="HG丸ｺﾞｼｯｸM-PRO" pitchFamily="50" charset="-128"/>
                <a:cs typeface="Times New Roman" pitchFamily="18" charset="0"/>
              </a:rPr>
              <a:t>　　</a:t>
            </a:r>
            <a:r>
              <a:rPr kumimoji="1" lang="en-US" altLang="ja-JP" sz="2800" b="1" i="0" u="none" strike="noStrike" normalizeH="0" dirty="0">
                <a:ln>
                  <a:solidFill>
                    <a:srgbClr val="000000"/>
                  </a:solidFill>
                </a:ln>
                <a:solidFill>
                  <a:schemeClr val="accent4"/>
                </a:solidFill>
                <a:latin typeface="ＭＳ 明朝" pitchFamily="17" charset="-128"/>
                <a:ea typeface="HG丸ｺﾞｼｯｸM-PRO" pitchFamily="50" charset="-128"/>
                <a:cs typeface="Times New Roman" pitchFamily="18" charset="0"/>
              </a:rPr>
              <a:t>15</a:t>
            </a:r>
            <a:r>
              <a:rPr kumimoji="1" lang="ja-JP" altLang="en-US" sz="2800" b="1" i="0" u="none" strike="noStrike" normalizeH="0" dirty="0">
                <a:ln>
                  <a:solidFill>
                    <a:srgbClr val="000000"/>
                  </a:solidFill>
                </a:ln>
                <a:solidFill>
                  <a:schemeClr val="accent4"/>
                </a:solidFill>
                <a:latin typeface="ＭＳ 明朝" pitchFamily="17" charset="-128"/>
                <a:ea typeface="HG丸ｺﾞｼｯｸM-PRO" pitchFamily="50" charset="-128"/>
                <a:cs typeface="Times New Roman" pitchFamily="18" charset="0"/>
              </a:rPr>
              <a:t>：</a:t>
            </a:r>
            <a:r>
              <a:rPr kumimoji="1" lang="en-US" altLang="ja-JP" sz="2800" b="1" i="0" u="none" strike="noStrike" normalizeH="0" dirty="0">
                <a:ln>
                  <a:solidFill>
                    <a:srgbClr val="000000"/>
                  </a:solidFill>
                </a:ln>
                <a:solidFill>
                  <a:schemeClr val="accent4"/>
                </a:solidFill>
                <a:latin typeface="ＭＳ 明朝" pitchFamily="17" charset="-128"/>
                <a:ea typeface="HG丸ｺﾞｼｯｸM-PRO" pitchFamily="50" charset="-128"/>
                <a:cs typeface="Times New Roman" pitchFamily="18" charset="0"/>
              </a:rPr>
              <a:t>30</a:t>
            </a:r>
            <a:r>
              <a:rPr kumimoji="1" lang="ja-JP" altLang="en-US" sz="2800" b="1" i="0" u="none" strike="noStrike" normalizeH="0" dirty="0">
                <a:ln>
                  <a:solidFill>
                    <a:srgbClr val="000000"/>
                  </a:solidFill>
                </a:ln>
                <a:solidFill>
                  <a:schemeClr val="accent4"/>
                </a:solidFill>
                <a:latin typeface="ＭＳ 明朝" pitchFamily="17" charset="-128"/>
                <a:ea typeface="HG丸ｺﾞｼｯｸM-PRO" pitchFamily="50" charset="-128"/>
                <a:cs typeface="Times New Roman" pitchFamily="18" charset="0"/>
              </a:rPr>
              <a:t>～</a:t>
            </a:r>
            <a:r>
              <a:rPr kumimoji="1" lang="en-US" altLang="ja-JP" sz="2800" b="1" i="0" u="none" strike="noStrike" normalizeH="0" dirty="0">
                <a:ln>
                  <a:solidFill>
                    <a:srgbClr val="000000"/>
                  </a:solidFill>
                </a:ln>
                <a:solidFill>
                  <a:schemeClr val="accent4"/>
                </a:solidFill>
                <a:latin typeface="ＭＳ 明朝" pitchFamily="17" charset="-128"/>
                <a:ea typeface="HG丸ｺﾞｼｯｸM-PRO" pitchFamily="50" charset="-128"/>
                <a:cs typeface="Times New Roman" pitchFamily="18" charset="0"/>
              </a:rPr>
              <a:t>17</a:t>
            </a:r>
            <a:r>
              <a:rPr kumimoji="1" lang="ja-JP" altLang="en-US" sz="2800" b="1" i="0" u="none" strike="noStrike" normalizeH="0" dirty="0">
                <a:ln>
                  <a:solidFill>
                    <a:srgbClr val="000000"/>
                  </a:solidFill>
                </a:ln>
                <a:solidFill>
                  <a:schemeClr val="accent4"/>
                </a:solidFill>
                <a:latin typeface="ＭＳ 明朝" pitchFamily="17" charset="-128"/>
                <a:ea typeface="HG丸ｺﾞｼｯｸM-PRO" pitchFamily="50" charset="-128"/>
                <a:cs typeface="Times New Roman" pitchFamily="18" charset="0"/>
              </a:rPr>
              <a:t>：</a:t>
            </a:r>
            <a:r>
              <a:rPr lang="en-US" altLang="ja-JP" sz="2800" b="1" dirty="0">
                <a:ln>
                  <a:solidFill>
                    <a:srgbClr val="000000"/>
                  </a:solidFill>
                </a:ln>
                <a:solidFill>
                  <a:schemeClr val="accent4"/>
                </a:solidFill>
                <a:latin typeface="ＭＳ 明朝" pitchFamily="17" charset="-128"/>
                <a:ea typeface="HG丸ｺﾞｼｯｸM-PRO" pitchFamily="50" charset="-128"/>
                <a:cs typeface="Times New Roman" pitchFamily="18" charset="0"/>
              </a:rPr>
              <a:t>3</a:t>
            </a:r>
            <a:r>
              <a:rPr kumimoji="1" lang="en-US" altLang="ja-JP" sz="2800" b="1" i="0" u="none" strike="noStrike" normalizeH="0" dirty="0">
                <a:ln>
                  <a:solidFill>
                    <a:srgbClr val="000000"/>
                  </a:solidFill>
                </a:ln>
                <a:solidFill>
                  <a:schemeClr val="accent4"/>
                </a:solidFill>
                <a:latin typeface="ＭＳ 明朝" pitchFamily="17" charset="-128"/>
                <a:ea typeface="HG丸ｺﾞｼｯｸM-PRO" pitchFamily="50" charset="-128"/>
                <a:cs typeface="Times New Roman" pitchFamily="18" charset="0"/>
              </a:rPr>
              <a:t>0</a:t>
            </a:r>
            <a:endParaRPr kumimoji="1" lang="ja-JP" altLang="en-US" sz="2800" b="1" i="0" u="none" strike="noStrike" normalizeH="0" dirty="0">
              <a:ln>
                <a:solidFill>
                  <a:srgbClr val="000000"/>
                </a:solidFill>
              </a:ln>
              <a:solidFill>
                <a:schemeClr val="accent4"/>
              </a:solidFill>
              <a:latin typeface="ＭＳ 明朝" pitchFamily="17" charset="-128"/>
              <a:ea typeface="HG丸ｺﾞｼｯｸM-PRO" pitchFamily="50" charset="-128"/>
              <a:cs typeface="Times New Roman" pitchFamily="18" charset="0"/>
            </a:endParaRPr>
          </a:p>
        </p:txBody>
      </p:sp>
      <p:sp>
        <p:nvSpPr>
          <p:cNvPr id="29" name="Rectangle 12">
            <a:extLst>
              <a:ext uri="{FF2B5EF4-FFF2-40B4-BE49-F238E27FC236}">
                <a16:creationId xmlns:a16="http://schemas.microsoft.com/office/drawing/2014/main" id="{6412AE8B-B48D-48DE-ADE7-201C1D7C6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196" y="3053866"/>
            <a:ext cx="41868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45720" rIns="36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オンライン（</a:t>
            </a:r>
            <a:r>
              <a:rPr lang="en-US" altLang="ja-JP" sz="1200" b="1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ZOOM</a:t>
            </a:r>
            <a:r>
              <a:rPr lang="ja-JP" altLang="en-US" sz="1200" b="1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ミーティング）</a:t>
            </a:r>
            <a:endParaRPr lang="en-US" altLang="ja-JP" sz="1200" b="1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B22401D-E439-42D8-AAE9-8451D7A2D747}"/>
              </a:ext>
            </a:extLst>
          </p:cNvPr>
          <p:cNvSpPr txBox="1"/>
          <p:nvPr/>
        </p:nvSpPr>
        <p:spPr>
          <a:xfrm>
            <a:off x="499979" y="3520182"/>
            <a:ext cx="1152128" cy="376238"/>
          </a:xfrm>
          <a:prstGeom prst="roundRect">
            <a:avLst>
              <a:gd name="adj" fmla="val 31695"/>
            </a:avLst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400" b="1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 P丸ゴシック体M" pitchFamily="50" charset="-128"/>
                <a:ea typeface="AR P丸ゴシック体M" pitchFamily="50" charset="-128"/>
              </a:rPr>
              <a:t>基調講演</a:t>
            </a:r>
            <a:endParaRPr kumimoji="1" lang="ja-JP" altLang="en-US" sz="14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 P丸ゴシック体M" pitchFamily="50" charset="-128"/>
              <a:ea typeface="AR P丸ゴシック体M" pitchFamily="50" charset="-128"/>
            </a:endParaRPr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B46EF65E-7BC5-4454-AE35-90D61BB4B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7493" y="3457391"/>
            <a:ext cx="555996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45720" rIns="36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廣川　直美　テーマ：訪問看護実践と人材育成　</a:t>
            </a:r>
            <a:endParaRPr lang="en-US" altLang="ja-JP" sz="1200" b="1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　　株式会社日本在宅ケア研究所　ナースステーション東京目黒</a:t>
            </a:r>
            <a:endParaRPr lang="en-US" altLang="ja-JP" sz="1200" b="1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　　マイ・ケアプランセンター東京目黒　統括所長</a:t>
            </a:r>
            <a:endParaRPr lang="en-US" altLang="ja-JP" sz="1200" b="1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　　一般社団法人日本訪問看護認定看護師協議会　副代表　　</a:t>
            </a:r>
            <a:endParaRPr lang="en-US" altLang="ja-JP" sz="1200" b="1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886508CA-E4EB-48A0-AE8E-01BC32378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018938"/>
              </p:ext>
            </p:extLst>
          </p:nvPr>
        </p:nvGraphicFramePr>
        <p:xfrm>
          <a:off x="4744166" y="6924655"/>
          <a:ext cx="2600005" cy="18860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3307">
                  <a:extLst>
                    <a:ext uri="{9D8B030D-6E8A-4147-A177-3AD203B41FA5}">
                      <a16:colId xmlns:a16="http://schemas.microsoft.com/office/drawing/2014/main" val="1098652596"/>
                    </a:ext>
                  </a:extLst>
                </a:gridCol>
                <a:gridCol w="1626698">
                  <a:extLst>
                    <a:ext uri="{9D8B030D-6E8A-4147-A177-3AD203B41FA5}">
                      <a16:colId xmlns:a16="http://schemas.microsoft.com/office/drawing/2014/main" val="2354098481"/>
                    </a:ext>
                  </a:extLst>
                </a:gridCol>
              </a:tblGrid>
              <a:tr h="270124"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00" kern="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時　　間</a:t>
                      </a:r>
                      <a:endParaRPr lang="ja-JP" altLang="ja-JP" sz="1000" kern="100" dirty="0">
                        <a:latin typeface="ＭＳ 明朝"/>
                        <a:ea typeface="ＭＳ 明朝"/>
                        <a:cs typeface="Times New Roman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00" kern="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内　　容</a:t>
                      </a:r>
                      <a:endParaRPr lang="ja-JP" altLang="ja-JP" sz="1000" kern="100" dirty="0">
                        <a:latin typeface="ＭＳ 明朝"/>
                        <a:ea typeface="ＭＳ 明朝"/>
                        <a:cs typeface="Times New Roman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009032"/>
                  </a:ext>
                </a:extLst>
              </a:tr>
              <a:tr h="219720"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0" spc="-10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１５</a:t>
                      </a:r>
                      <a:r>
                        <a:rPr lang="ja-JP" altLang="ja-JP" sz="1000" kern="0" spc="-10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：</a:t>
                      </a:r>
                      <a:r>
                        <a:rPr lang="ja-JP" altLang="en-US" sz="1000" kern="0" spc="-10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００</a:t>
                      </a:r>
                      <a:r>
                        <a:rPr lang="ja-JP" altLang="ja-JP" sz="1000" kern="0" spc="-10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～</a:t>
                      </a:r>
                      <a:endParaRPr lang="ja-JP" altLang="ja-JP" sz="1000" kern="100" dirty="0">
                        <a:latin typeface="ＭＳ 明朝"/>
                        <a:ea typeface="ＭＳ 明朝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Times New Roman"/>
                        </a:rPr>
                        <a:t>接続開始</a:t>
                      </a:r>
                      <a:endParaRPr lang="ja-JP" altLang="ja-JP" sz="1000" kern="100" dirty="0">
                        <a:latin typeface="ＭＳ 明朝"/>
                        <a:ea typeface="ＭＳ 明朝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20049"/>
                  </a:ext>
                </a:extLst>
              </a:tr>
              <a:tr h="219720"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0" spc="-10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１５</a:t>
                      </a:r>
                      <a:r>
                        <a:rPr lang="ja-JP" altLang="ja-JP" sz="1000" kern="0" spc="-10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：</a:t>
                      </a:r>
                      <a:r>
                        <a:rPr lang="ja-JP" altLang="en-US" sz="1000" kern="0" spc="-10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３０</a:t>
                      </a:r>
                      <a:r>
                        <a:rPr lang="ja-JP" altLang="ja-JP" sz="1000" kern="0" spc="-10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～</a:t>
                      </a:r>
                      <a:endParaRPr lang="ja-JP" altLang="ja-JP" sz="1000" kern="100" dirty="0">
                        <a:latin typeface="ＭＳ 明朝"/>
                        <a:ea typeface="ＭＳ 明朝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00" kern="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オリエンテーション</a:t>
                      </a:r>
                      <a:endParaRPr lang="ja-JP" altLang="ja-JP" sz="1000" kern="100" dirty="0">
                        <a:latin typeface="ＭＳ 明朝"/>
                        <a:ea typeface="ＭＳ 明朝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140854"/>
                  </a:ext>
                </a:extLst>
              </a:tr>
              <a:tr h="220121">
                <a:tc>
                  <a:txBody>
                    <a:bodyPr/>
                    <a:lstStyle/>
                    <a:p>
                      <a:r>
                        <a:rPr lang="ja-JP" altLang="en-US" sz="1000" kern="0" spc="-10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１５</a:t>
                      </a:r>
                      <a:r>
                        <a:rPr lang="ja-JP" altLang="ja-JP" sz="1000" kern="0" spc="-10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：</a:t>
                      </a:r>
                      <a:r>
                        <a:rPr lang="ja-JP" altLang="en-US" sz="1000" kern="0" spc="-10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３５</a:t>
                      </a:r>
                      <a:r>
                        <a:rPr lang="ja-JP" altLang="ja-JP" sz="1000" kern="0" spc="-10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～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基調講演</a:t>
                      </a:r>
                      <a:endParaRPr lang="en-US" altLang="ja-JP" sz="1000" kern="0" dirty="0">
                        <a:solidFill>
                          <a:srgbClr val="000000"/>
                        </a:solidFill>
                        <a:latin typeface="ＭＳ 明朝"/>
                        <a:ea typeface="HG丸ｺﾞｼｯｸM-PRO"/>
                        <a:cs typeface="ＭＳ Ｐゴシック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563527"/>
                  </a:ext>
                </a:extLst>
              </a:tr>
              <a:tr h="219720"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00" kern="0" spc="-10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１</a:t>
                      </a:r>
                      <a:r>
                        <a:rPr lang="ja-JP" altLang="en-US" sz="1000" kern="0" spc="-10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６</a:t>
                      </a:r>
                      <a:r>
                        <a:rPr lang="ja-JP" altLang="ja-JP" sz="1000" kern="0" spc="-10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：</a:t>
                      </a:r>
                      <a:r>
                        <a:rPr lang="ja-JP" altLang="en-US" sz="1000" kern="0" spc="-10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４５</a:t>
                      </a:r>
                      <a:r>
                        <a:rPr lang="ja-JP" altLang="ja-JP" sz="1000" kern="0" spc="-10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～</a:t>
                      </a:r>
                      <a:endParaRPr lang="ja-JP" altLang="ja-JP" sz="1000" kern="100" dirty="0">
                        <a:latin typeface="ＭＳ 明朝"/>
                        <a:ea typeface="ＭＳ 明朝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00" dirty="0">
                          <a:latin typeface="ＭＳ 明朝"/>
                          <a:ea typeface="ＭＳ 明朝"/>
                          <a:cs typeface="Times New Roman"/>
                        </a:rPr>
                        <a:t>シンポジウム</a:t>
                      </a:r>
                      <a:endParaRPr lang="ja-JP" altLang="ja-JP" sz="1000" kern="100" dirty="0">
                        <a:latin typeface="ＭＳ 明朝"/>
                        <a:ea typeface="ＭＳ 明朝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152620"/>
                  </a:ext>
                </a:extLst>
              </a:tr>
              <a:tr h="219720"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0" spc="-10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Times New Roman"/>
                        </a:rPr>
                        <a:t>１７：２０～</a:t>
                      </a:r>
                      <a:endParaRPr lang="ja-JP" altLang="ja-JP" sz="1000" kern="100" dirty="0">
                        <a:latin typeface="ＭＳ 明朝"/>
                        <a:ea typeface="ＭＳ 明朝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00" dirty="0">
                          <a:latin typeface="ＭＳ 明朝"/>
                          <a:ea typeface="ＭＳ 明朝"/>
                          <a:cs typeface="Times New Roman"/>
                        </a:rPr>
                        <a:t>意見交換・質疑応答</a:t>
                      </a:r>
                      <a:endParaRPr lang="ja-JP" altLang="ja-JP" sz="1000" kern="100" dirty="0">
                        <a:latin typeface="ＭＳ 明朝"/>
                        <a:ea typeface="ＭＳ 明朝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850761"/>
                  </a:ext>
                </a:extLst>
              </a:tr>
              <a:tr h="240598"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00" kern="0" spc="-10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１</a:t>
                      </a:r>
                      <a:r>
                        <a:rPr lang="ja-JP" altLang="en-US" sz="1000" kern="0" spc="-10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７</a:t>
                      </a:r>
                      <a:r>
                        <a:rPr lang="ja-JP" altLang="ja-JP" sz="1000" kern="0" spc="-10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：</a:t>
                      </a:r>
                      <a:r>
                        <a:rPr lang="ja-JP" altLang="en-US" sz="1000" kern="0" spc="-100" dirty="0">
                          <a:solidFill>
                            <a:srgbClr val="000000"/>
                          </a:solidFill>
                          <a:latin typeface="ＭＳ 明朝"/>
                          <a:ea typeface="HG丸ｺﾞｼｯｸM-PRO"/>
                          <a:cs typeface="ＭＳ Ｐゴシック"/>
                        </a:rPr>
                        <a:t>３０</a:t>
                      </a:r>
                      <a:endParaRPr lang="ja-JP" altLang="ja-JP" sz="1000" kern="100" dirty="0">
                        <a:latin typeface="ＭＳ 明朝"/>
                        <a:ea typeface="ＭＳ 明朝"/>
                        <a:cs typeface="Times New Roman"/>
                      </a:endParaRPr>
                    </a:p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00" kern="100" dirty="0">
                        <a:latin typeface="ＭＳ 明朝"/>
                        <a:ea typeface="ＭＳ 明朝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00" dirty="0">
                          <a:latin typeface="ＭＳ 明朝"/>
                          <a:ea typeface="ＭＳ 明朝"/>
                          <a:cs typeface="Times New Roman"/>
                        </a:rPr>
                        <a:t>閉会</a:t>
                      </a:r>
                      <a:endParaRPr lang="ja-JP" altLang="ja-JP" sz="1000" kern="100" dirty="0">
                        <a:latin typeface="ＭＳ 明朝"/>
                        <a:ea typeface="ＭＳ 明朝"/>
                        <a:cs typeface="Times New Roman"/>
                      </a:endParaRPr>
                    </a:p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00" kern="100" dirty="0">
                        <a:latin typeface="ＭＳ 明朝"/>
                        <a:ea typeface="ＭＳ 明朝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674201"/>
                  </a:ext>
                </a:extLst>
              </a:tr>
            </a:tbl>
          </a:graphicData>
        </a:graphic>
      </p:graphicFrame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07B8B17F-D659-45AF-8651-59C60A7D0C89}"/>
              </a:ext>
            </a:extLst>
          </p:cNvPr>
          <p:cNvSpPr txBox="1"/>
          <p:nvPr/>
        </p:nvSpPr>
        <p:spPr>
          <a:xfrm>
            <a:off x="514901" y="6605537"/>
            <a:ext cx="1559170" cy="376238"/>
          </a:xfrm>
          <a:prstGeom prst="roundRect">
            <a:avLst>
              <a:gd name="adj" fmla="val 31695"/>
            </a:avLst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 P丸ゴシック体M" pitchFamily="50" charset="-128"/>
                <a:ea typeface="AR P丸ゴシック体M" pitchFamily="50" charset="-128"/>
              </a:rPr>
              <a:t>参加申込方法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034508EF-E7F7-4E73-B5F7-28F7429EE324}"/>
              </a:ext>
            </a:extLst>
          </p:cNvPr>
          <p:cNvSpPr/>
          <p:nvPr/>
        </p:nvSpPr>
        <p:spPr>
          <a:xfrm>
            <a:off x="2273278" y="6395997"/>
            <a:ext cx="21752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endParaRPr lang="en-US" altLang="ja-JP" sz="1200" b="1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下記ＱＲコードから入り申込ください</a:t>
            </a:r>
            <a:endParaRPr lang="en-US" altLang="ja-JP" sz="1200" b="1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</p:txBody>
      </p:sp>
      <p:pic>
        <p:nvPicPr>
          <p:cNvPr id="28" name="図 27" descr="http://hghi.or.jp/cgi-bin/khform/form.cgi?F=1">
            <a:extLst>
              <a:ext uri="{FF2B5EF4-FFF2-40B4-BE49-F238E27FC236}">
                <a16:creationId xmlns:a16="http://schemas.microsoft.com/office/drawing/2014/main" id="{03C72534-2D82-4B43-8454-9A9EAE6EF82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321" y="6924419"/>
            <a:ext cx="1174414" cy="1112912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58FBDC2-BC8B-4E95-A1E3-E25C1861400A}"/>
              </a:ext>
            </a:extLst>
          </p:cNvPr>
          <p:cNvSpPr txBox="1"/>
          <p:nvPr/>
        </p:nvSpPr>
        <p:spPr>
          <a:xfrm>
            <a:off x="468114" y="4846838"/>
            <a:ext cx="1493678" cy="376238"/>
          </a:xfrm>
          <a:prstGeom prst="roundRect">
            <a:avLst>
              <a:gd name="adj" fmla="val 31695"/>
            </a:avLst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 P丸ゴシック体M" pitchFamily="50" charset="-128"/>
                <a:ea typeface="AR P丸ゴシック体M" pitchFamily="50" charset="-128"/>
              </a:rPr>
              <a:t>シンポジスト</a:t>
            </a:r>
          </a:p>
        </p:txBody>
      </p:sp>
      <p:sp>
        <p:nvSpPr>
          <p:cNvPr id="38" name="Rectangle 12">
            <a:extLst>
              <a:ext uri="{FF2B5EF4-FFF2-40B4-BE49-F238E27FC236}">
                <a16:creationId xmlns:a16="http://schemas.microsoft.com/office/drawing/2014/main" id="{A0B2C30E-FA74-4748-B595-2EF4A55BE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5869" y="4638530"/>
            <a:ext cx="55599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45720" rIns="36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endParaRPr lang="en-US" altLang="ja-JP" sz="1200" b="1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速水　奈保子　社団法人禎心会訪問看護禎心会　管理者</a:t>
            </a:r>
            <a:endParaRPr lang="en-US" altLang="ja-JP" sz="1200" b="1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坂下　真紀　　北海道総合在宅ケア事業団</a:t>
            </a:r>
            <a:endParaRPr lang="en-US" altLang="ja-JP" sz="1200" b="1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　　 　　　　　北見西部地域訪問間ステーション　管理者</a:t>
            </a:r>
            <a:endParaRPr lang="en-US" altLang="ja-JP" sz="1200" b="1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川上　京　　 　社会医療法人訪問看護ステーションはまなす　所長</a:t>
            </a:r>
            <a:endParaRPr lang="en-US" altLang="ja-JP" sz="1200" b="1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　　</a:t>
            </a:r>
            <a:endParaRPr lang="en-US" altLang="ja-JP" sz="1200" b="1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50AD5B2-DE39-4E41-8CF6-1646748F90F5}"/>
              </a:ext>
            </a:extLst>
          </p:cNvPr>
          <p:cNvSpPr txBox="1"/>
          <p:nvPr/>
        </p:nvSpPr>
        <p:spPr>
          <a:xfrm>
            <a:off x="499979" y="4307607"/>
            <a:ext cx="1493678" cy="376238"/>
          </a:xfrm>
          <a:prstGeom prst="roundRect">
            <a:avLst>
              <a:gd name="adj" fmla="val 31695"/>
            </a:avLst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 P丸ゴシック体M" pitchFamily="50" charset="-128"/>
                <a:ea typeface="AR P丸ゴシック体M" pitchFamily="50" charset="-128"/>
              </a:rPr>
              <a:t>シンポジウム</a:t>
            </a:r>
          </a:p>
        </p:txBody>
      </p:sp>
      <p:sp>
        <p:nvSpPr>
          <p:cNvPr id="44" name="Rectangle 12">
            <a:extLst>
              <a:ext uri="{FF2B5EF4-FFF2-40B4-BE49-F238E27FC236}">
                <a16:creationId xmlns:a16="http://schemas.microsoft.com/office/drawing/2014/main" id="{0606D8C4-CA27-4E15-A839-398BF1458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9648" y="4342078"/>
            <a:ext cx="54840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45720" rIns="36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　座長：土井　正子　北海道総合在宅ケア事業団　訪問看護部長</a:t>
            </a:r>
            <a:endParaRPr lang="en-US" altLang="ja-JP" sz="1200" b="1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773524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1415</TotalTime>
  <Words>324</Words>
  <Application>Microsoft Office PowerPoint</Application>
  <PresentationFormat>ユーザー設定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P丸ゴシック体M</vt:lpstr>
      <vt:lpstr>HGP創英角ｺﾞｼｯｸUB</vt:lpstr>
      <vt:lpstr>HG丸ｺﾞｼｯｸM-PRO</vt:lpstr>
      <vt:lpstr>ＭＳ Ｐゴシック</vt:lpstr>
      <vt:lpstr>ＭＳ 明朝</vt:lpstr>
      <vt:lpstr>Arial</vt:lpstr>
      <vt:lpstr>Calibri</vt:lpstr>
      <vt:lpstr>Calibri Light</vt:lpstr>
      <vt:lpstr>Times New Roman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CA00167</cp:lastModifiedBy>
  <cp:revision>211</cp:revision>
  <cp:lastPrinted>2024-11-11T23:49:23Z</cp:lastPrinted>
  <dcterms:created xsi:type="dcterms:W3CDTF">2013-08-07T01:16:52Z</dcterms:created>
  <dcterms:modified xsi:type="dcterms:W3CDTF">2024-11-18T01:07:07Z</dcterms:modified>
</cp:coreProperties>
</file>